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9" r:id="rId14"/>
    <p:sldId id="263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5"/>
    <p:restoredTop sz="96327"/>
  </p:normalViewPr>
  <p:slideViewPr>
    <p:cSldViewPr snapToGrid="0" snapToObjects="1">
      <p:cViewPr>
        <p:scale>
          <a:sx n="96" d="100"/>
          <a:sy n="96" d="100"/>
        </p:scale>
        <p:origin x="5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EED9B-1E4D-F745-B694-E33530901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2EC258-EAB0-204B-95EB-F153CD10C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56DDE-7722-E04D-8384-10F6796C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AF960-0100-DF48-9E7A-BAD1887E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AF480-9D71-8F41-B268-0426EC00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38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5F65A-A5CF-F841-B151-5537462F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61A985-A042-CE42-87A2-D8EA52D13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5D74C-6C15-9344-937B-92153214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86E37-90DE-4445-B9C2-F90D6ECF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2F4F1-778C-2D45-8445-BDA296B7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78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599D40-E63D-A64D-B9B5-B07EB9650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8A6875-3DE6-B84D-A1FF-464531657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5D4AE7-1B9B-7B4E-BA6F-38FA8F77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925AE-7A36-EB48-B249-401BC034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03F64E-0130-AA4E-B832-BD43DFCA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44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E7068-2151-734E-9C62-4F00095C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69079-1CCB-2E4E-9288-47C3DC107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9642E-F995-A945-A17B-FE8333AC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96E8A-B53B-154C-B763-897A221B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1A76F-A792-614A-8327-F5103496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92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F445B-859D-B342-B658-BD4DF075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2FDB9-6158-6C45-A2C0-89BB1B161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6B5A7-7708-094A-89C0-C2594B99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1B58E-DD46-4C49-8B63-5F653A0A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3CA6B-28E5-D94E-928B-4F2D7E64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759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93701-DF83-7C48-B606-D3E3C2A8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C71DD-AEF6-CB46-9C55-D3EB84050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AB12F3-593C-EF44-A2A7-F69BD6410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CAE93C-8613-4541-85D9-65E5A247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0FD1A-F406-7144-B4BF-6E7C152C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EB011-3C2B-A543-BA62-05598EE1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51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952BD-21EC-054E-9F53-1AF1B8E5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531673-854A-F344-A13D-2816C1F84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EB1D1B-E51F-6448-BF44-744B21E88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96D99D-67BF-BD4F-A843-FAB090D0E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B58F48-6943-6A42-975F-F8516A6F3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5CFFA2-D925-424C-B03C-9D1ADB03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1F17A0-2E17-8143-87FC-C69285F4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CDA3BE-AFE2-9640-A13E-9A6E0849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611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1A9B8-1201-0544-8879-CAE5A935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13A493-3A6A-FE41-84D2-45275139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A970B2-7F84-2F44-8CCF-CC8611D9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A1D08-CC84-BC4B-808E-8968693A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23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46DF9B-D9E7-F14A-8CCC-FA2506AE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AAD139-79C5-1E40-B27C-6960EF8A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5E63B-A5D5-3B41-A186-3F9B81A6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27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79303-2F98-0D40-BF97-EEA487EC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B3E5C-CF6C-9A41-917B-76D60CAE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54D1A4-6245-5243-9EDC-52181E49A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554E7F-088C-504F-80F9-2AE09B37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CB532-C69D-7D49-A23B-886A5B14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BFAC58-90EB-0141-AC05-807DCA50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37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8D845-ED85-8645-933C-CD71A1FC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457536-D00F-1646-96E9-83C4FB971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550DA1-6AFE-FE41-B35C-7C756E237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38D55A-A860-9142-BDE0-96A6B315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40CF3-9B98-DA49-97AB-A1BD063D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1AF1F8-F181-1346-A9BC-C4134235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46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EB039A-E1F0-F44F-A896-13CBD30A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98032E-300F-E640-9822-B8723847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58A1D3-1E40-544E-A132-B7217606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F48AE-E2C1-F245-8FF4-7E885C3819EB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BA46C-39D9-4545-AFB5-D0B5452B9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8F724-6C99-8044-8B77-24935FCC2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538F-A775-9041-876E-C9781DD024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40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3.jpe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1AF7B-5683-D440-A383-9336FCF5A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工作汇报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C40F4A-CE66-7048-8FDA-B9CE2BB72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8364" y="4611756"/>
            <a:ext cx="3869635" cy="646043"/>
          </a:xfrm>
        </p:spPr>
        <p:txBody>
          <a:bodyPr/>
          <a:lstStyle/>
          <a:p>
            <a:r>
              <a:rPr kumimoji="1" lang="zh-CN" altLang="en-US" dirty="0"/>
              <a:t>张钰鑫 </a:t>
            </a:r>
            <a:r>
              <a:rPr kumimoji="1" lang="en-US" altLang="zh-CN" dirty="0"/>
              <a:t>4.2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65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>
                <a:solidFill>
                  <a:srgbClr val="FF0000"/>
                </a:solidFill>
              </a:rPr>
              <a:t>访存检测模块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18FF9B-DDA3-D745-BA63-834FC5DD50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05" y="3652996"/>
            <a:ext cx="4027595" cy="22031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F5F5885-C43B-DF46-8B8B-6B2B6975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18614"/>
            <a:ext cx="6499578" cy="3620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3E6F6E-5FE7-734B-8942-4AF8EF5C3E5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78" y="1033356"/>
            <a:ext cx="4016022" cy="239564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9B0421-A75B-1B4E-9DC5-D083398D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1" y="5438252"/>
            <a:ext cx="241437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2EE1520-7F78-C046-AAF3-4A182799B9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50659"/>
              </p:ext>
            </p:extLst>
          </p:nvPr>
        </p:nvGraphicFramePr>
        <p:xfrm>
          <a:off x="901611" y="5222622"/>
          <a:ext cx="1904940" cy="941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6" imgW="1104900" imgH="546100" progId="Equation.DSMT4">
                  <p:embed/>
                </p:oleObj>
              </mc:Choice>
              <mc:Fallback>
                <p:oleObj r:id="rId6" imgW="1104900" imgH="546100" progId="Equation.DSMT4">
                  <p:embed/>
                  <p:pic>
                    <p:nvPicPr>
                      <p:cNvPr id="0" name="图片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611" y="5222622"/>
                        <a:ext cx="1904940" cy="941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DD655BAD-F116-4E49-9FD0-33F6952FB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132" y="5310027"/>
            <a:ext cx="169922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9CF2B6D-9CAE-544F-B7F4-45174D2417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967411"/>
              </p:ext>
            </p:extLst>
          </p:nvPr>
        </p:nvGraphicFramePr>
        <p:xfrm>
          <a:off x="3756191" y="5239383"/>
          <a:ext cx="1762009" cy="870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r:id="rId8" imgW="1219200" imgH="546100" progId="Equation.DSMT4">
                  <p:embed/>
                </p:oleObj>
              </mc:Choice>
              <mc:Fallback>
                <p:oleObj r:id="rId8" imgW="1219200" imgH="546100" progId="Equation.DSMT4">
                  <p:embed/>
                  <p:pic>
                    <p:nvPicPr>
                      <p:cNvPr id="0" name="图片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191" y="5239383"/>
                        <a:ext cx="1762009" cy="870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3573CA3C-1AB6-754C-A2DE-C43DFD4A5F39}"/>
              </a:ext>
            </a:extLst>
          </p:cNvPr>
          <p:cNvSpPr txBox="1"/>
          <p:nvPr/>
        </p:nvSpPr>
        <p:spPr>
          <a:xfrm>
            <a:off x="794717" y="6254838"/>
            <a:ext cx="891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平均访存次数越高的阶段对内存的压力越大，容易造成内存拥塞</a:t>
            </a:r>
          </a:p>
        </p:txBody>
      </p:sp>
    </p:spTree>
    <p:extLst>
      <p:ext uri="{BB962C8B-B14F-4D97-AF65-F5344CB8AC3E}">
        <p14:creationId xmlns:p14="http://schemas.microsoft.com/office/powerpoint/2010/main" val="312224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访存检测模块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B9B0421-A75B-1B4E-9DC5-D083398D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1" y="5438252"/>
            <a:ext cx="241437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D655BAD-F116-4E49-9FD0-33F6952FB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132" y="5310027"/>
            <a:ext cx="169922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E0D4EF-1E31-7B47-A47F-C6BCF9E5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64" y="2101062"/>
            <a:ext cx="7040271" cy="21700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523416-5DBE-8B44-A60A-403E615B09AD}"/>
              </a:ext>
            </a:extLst>
          </p:cNvPr>
          <p:cNvSpPr txBox="1"/>
          <p:nvPr/>
        </p:nvSpPr>
        <p:spPr>
          <a:xfrm>
            <a:off x="998829" y="1531556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PMU</a:t>
            </a:r>
            <a:r>
              <a:rPr kumimoji="1" lang="zh-CN" altLang="en-US" sz="2400" dirty="0"/>
              <a:t>采样率参数选择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F9BE9A-6FA2-3A47-9066-EE1753EE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29" y="4356057"/>
            <a:ext cx="6429142" cy="25019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CF5632-8FC5-3B4D-8AA2-608059FC3853}"/>
              </a:ext>
            </a:extLst>
          </p:cNvPr>
          <p:cNvSpPr txBox="1"/>
          <p:nvPr/>
        </p:nvSpPr>
        <p:spPr>
          <a:xfrm>
            <a:off x="4348405" y="1531555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最终选择</a:t>
            </a:r>
            <a:r>
              <a:rPr kumimoji="1" lang="en-US" altLang="zh-CN" sz="2400" dirty="0"/>
              <a:t>2K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255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58726-26A4-3049-B401-DA09ACF36EA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05832-F0EC-304A-9BFC-251168E66576}"/>
              </a:ext>
            </a:extLst>
          </p:cNvPr>
          <p:cNvSpPr txBox="1"/>
          <p:nvPr/>
        </p:nvSpPr>
        <p:spPr>
          <a:xfrm>
            <a:off x="990600" y="1956122"/>
            <a:ext cx="109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设计原则：</a:t>
            </a:r>
            <a:r>
              <a:rPr lang="zh-CN" altLang="zh-CN" sz="2400" dirty="0"/>
              <a:t>在尽可能少的跨节点访存的前提下，保证每个节点内存访问负载均衡</a:t>
            </a:r>
            <a:r>
              <a:rPr lang="zh-CN" altLang="zh-CN" sz="2400" dirty="0">
                <a:effectLst/>
              </a:rPr>
              <a:t> 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475290-EFCD-0948-87DD-48EE6496748D}"/>
              </a:ext>
            </a:extLst>
          </p:cNvPr>
          <p:cNvSpPr txBox="1"/>
          <p:nvPr/>
        </p:nvSpPr>
        <p:spPr>
          <a:xfrm>
            <a:off x="990599" y="2754774"/>
            <a:ext cx="920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1:</a:t>
            </a:r>
            <a:r>
              <a:rPr kumimoji="1" lang="zh-CN" altLang="en-US" sz="2400" dirty="0"/>
              <a:t>  线程访存负载包含访问所有节点内存，只有保证访存基本在节点内部，统计得到的访存负载向量能保证其准确度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C80D65-8808-9E4E-A26B-216D7F93844B}"/>
              </a:ext>
            </a:extLst>
          </p:cNvPr>
          <p:cNvSpPr txBox="1"/>
          <p:nvPr/>
        </p:nvSpPr>
        <p:spPr>
          <a:xfrm>
            <a:off x="990597" y="3922758"/>
            <a:ext cx="9877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2:</a:t>
            </a:r>
            <a:r>
              <a:rPr kumimoji="1" lang="zh-CN" altLang="en-US" sz="2400" dirty="0"/>
              <a:t>跨节点访存数量的影响大于节点内存带宽是否平衡的影响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即使节点内存带宽很平衡，但跨节点访存次数过多程序仍会性能下降</a:t>
            </a:r>
            <a:endParaRPr kumimoji="1" lang="en-US" altLang="zh-CN" sz="2400" dirty="0"/>
          </a:p>
          <a:p>
            <a:r>
              <a:rPr kumimoji="1" lang="zh-CN" altLang="en-US" sz="2400" dirty="0"/>
              <a:t>实验部分会得到应证</a:t>
            </a:r>
          </a:p>
        </p:txBody>
      </p:sp>
    </p:spTree>
    <p:extLst>
      <p:ext uri="{BB962C8B-B14F-4D97-AF65-F5344CB8AC3E}">
        <p14:creationId xmlns:p14="http://schemas.microsoft.com/office/powerpoint/2010/main" val="411624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58726-26A4-3049-B401-DA09ACF36EA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19D3F-EAA2-3547-89B3-5236D683F8F4}"/>
              </a:ext>
            </a:extLst>
          </p:cNvPr>
          <p:cNvSpPr txBox="1"/>
          <p:nvPr/>
        </p:nvSpPr>
        <p:spPr>
          <a:xfrm>
            <a:off x="388434" y="1834514"/>
            <a:ext cx="339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设计过程：自顶向下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EC92F-82E5-C440-BFA2-597E6CDF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6" y="2454134"/>
            <a:ext cx="5644105" cy="33398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44F353-052D-2746-B392-437F4D5F0263}"/>
              </a:ext>
            </a:extLst>
          </p:cNvPr>
          <p:cNvSpPr txBox="1"/>
          <p:nvPr/>
        </p:nvSpPr>
        <p:spPr>
          <a:xfrm>
            <a:off x="3886014" y="1834515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CMLB(</a:t>
            </a:r>
            <a:r>
              <a:rPr lang="en-US" altLang="zh-CN" sz="2400" dirty="0"/>
              <a:t>Communication-Aware and Memory Load Balance</a:t>
            </a:r>
            <a:r>
              <a:rPr lang="zh-CN" altLang="zh-CN" sz="2400" dirty="0">
                <a:effectLst/>
              </a:rPr>
              <a:t> 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9F7A96-A25D-0D4C-B01F-1478734A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4134"/>
            <a:ext cx="5890705" cy="33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70579-F749-3C48-9286-8AC1F990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77" y="1580366"/>
            <a:ext cx="8280722" cy="4843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19C500-7D28-9B49-A989-351E522CDF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68" y="1375551"/>
            <a:ext cx="2321085" cy="49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F3D375-3775-6141-BA0E-75B837AF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78" y="1428020"/>
            <a:ext cx="7146403" cy="51403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351CBF-8045-2941-822A-E323FFD87E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54" y="983849"/>
            <a:ext cx="2993568" cy="53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17230A-F2D2-3347-A1F0-54EDB91441C5}"/>
              </a:ext>
            </a:extLst>
          </p:cNvPr>
          <p:cNvSpPr/>
          <p:nvPr/>
        </p:nvSpPr>
        <p:spPr>
          <a:xfrm>
            <a:off x="685800" y="1741292"/>
            <a:ext cx="2810385" cy="559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zh-CN" sz="2800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理论效果测试</a:t>
            </a:r>
            <a:endParaRPr lang="zh-CN" altLang="zh-CN" sz="2800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BBA0356-DDA3-7F4F-9D05-C3744C0E3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215505"/>
              </p:ext>
            </p:extLst>
          </p:nvPr>
        </p:nvGraphicFramePr>
        <p:xfrm>
          <a:off x="2758216" y="2428603"/>
          <a:ext cx="4796194" cy="559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r:id="rId3" imgW="4699000" imgH="546100" progId="Equation.DSMT4">
                  <p:embed/>
                </p:oleObj>
              </mc:Choice>
              <mc:Fallback>
                <p:oleObj r:id="rId3" imgW="4699000" imgH="546100" progId="Equation.DSMT4">
                  <p:embed/>
                  <p:pic>
                    <p:nvPicPr>
                      <p:cNvPr id="0" name="图片 3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216" y="2428603"/>
                        <a:ext cx="4796194" cy="559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81AA80C-E70E-2443-A677-E069D3431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352382"/>
              </p:ext>
            </p:extLst>
          </p:nvPr>
        </p:nvGraphicFramePr>
        <p:xfrm>
          <a:off x="2758216" y="3103211"/>
          <a:ext cx="4907624" cy="55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r:id="rId5" imgW="4737100" imgH="546100" progId="Equation.DSMT4">
                  <p:embed/>
                </p:oleObj>
              </mc:Choice>
              <mc:Fallback>
                <p:oleObj r:id="rId5" imgW="4737100" imgH="546100" progId="Equation.DSMT4">
                  <p:embed/>
                  <p:pic>
                    <p:nvPicPr>
                      <p:cNvPr id="0" name="图片 3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216" y="3103211"/>
                        <a:ext cx="4907624" cy="559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6E3BB34-DFFA-5744-A7E9-F13344574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119161"/>
              </p:ext>
            </p:extLst>
          </p:nvPr>
        </p:nvGraphicFramePr>
        <p:xfrm>
          <a:off x="2758216" y="4161923"/>
          <a:ext cx="2049211" cy="779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r:id="rId7" imgW="2006600" imgH="762000" progId="Equation.DSMT4">
                  <p:embed/>
                </p:oleObj>
              </mc:Choice>
              <mc:Fallback>
                <p:oleObj r:id="rId7" imgW="2006600" imgH="762000" progId="Equation.DSMT4">
                  <p:embed/>
                  <p:pic>
                    <p:nvPicPr>
                      <p:cNvPr id="0" name="图片 3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216" y="4161923"/>
                        <a:ext cx="2049211" cy="7790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CB3B3D0-BDEB-7D49-B56E-B6E307AD6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073270"/>
              </p:ext>
            </p:extLst>
          </p:nvPr>
        </p:nvGraphicFramePr>
        <p:xfrm>
          <a:off x="2758216" y="5302334"/>
          <a:ext cx="2767478" cy="610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r:id="rId9" imgW="2476500" imgH="546100" progId="Equation.DSMT4">
                  <p:embed/>
                </p:oleObj>
              </mc:Choice>
              <mc:Fallback>
                <p:oleObj r:id="rId9" imgW="2476500" imgH="546100" progId="Equation.DSMT4">
                  <p:embed/>
                  <p:pic>
                    <p:nvPicPr>
                      <p:cNvPr id="0" name="图片 3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216" y="5302334"/>
                        <a:ext cx="2767478" cy="6104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大括号 15">
            <a:extLst>
              <a:ext uri="{FF2B5EF4-FFF2-40B4-BE49-F238E27FC236}">
                <a16:creationId xmlns:a16="http://schemas.microsoft.com/office/drawing/2014/main" id="{F836076E-503A-CC40-B240-E3C583C4C9F5}"/>
              </a:ext>
            </a:extLst>
          </p:cNvPr>
          <p:cNvSpPr/>
          <p:nvPr/>
        </p:nvSpPr>
        <p:spPr>
          <a:xfrm>
            <a:off x="8148577" y="2619373"/>
            <a:ext cx="266218" cy="1062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F0D7C0-9995-B640-AA6F-909A33A562AB}"/>
              </a:ext>
            </a:extLst>
          </p:cNvPr>
          <p:cNvSpPr txBox="1"/>
          <p:nvPr/>
        </p:nvSpPr>
        <p:spPr>
          <a:xfrm>
            <a:off x="8798845" y="29317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跨节点通信量</a:t>
            </a:r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7AB79A7F-A937-1A42-9C30-B9886A9A41A8}"/>
              </a:ext>
            </a:extLst>
          </p:cNvPr>
          <p:cNvSpPr/>
          <p:nvPr/>
        </p:nvSpPr>
        <p:spPr>
          <a:xfrm>
            <a:off x="8088100" y="4253278"/>
            <a:ext cx="387172" cy="16254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05804C-B178-6247-8F24-B34E27C66A73}"/>
              </a:ext>
            </a:extLst>
          </p:cNvPr>
          <p:cNvSpPr txBox="1"/>
          <p:nvPr/>
        </p:nvSpPr>
        <p:spPr>
          <a:xfrm>
            <a:off x="8571091" y="483365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节点间内存负载平衡度</a:t>
            </a:r>
          </a:p>
        </p:txBody>
      </p:sp>
    </p:spTree>
    <p:extLst>
      <p:ext uri="{BB962C8B-B14F-4D97-AF65-F5344CB8AC3E}">
        <p14:creationId xmlns:p14="http://schemas.microsoft.com/office/powerpoint/2010/main" val="14430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计算映射模块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17230A-F2D2-3347-A1F0-54EDB91441C5}"/>
              </a:ext>
            </a:extLst>
          </p:cNvPr>
          <p:cNvSpPr/>
          <p:nvPr/>
        </p:nvSpPr>
        <p:spPr>
          <a:xfrm>
            <a:off x="685800" y="1741292"/>
            <a:ext cx="2810385" cy="559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zh-CN" sz="2800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理论效果测试</a:t>
            </a:r>
            <a:endParaRPr lang="zh-CN" altLang="zh-CN" sz="2800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85268-CBFD-2649-ADF3-5DF46F59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38" y="2301189"/>
            <a:ext cx="7259923" cy="40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执行映射模块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4CC9C5-282A-9844-968D-38AA362BC8CE}"/>
              </a:ext>
            </a:extLst>
          </p:cNvPr>
          <p:cNvSpPr txBox="1"/>
          <p:nvPr/>
        </p:nvSpPr>
        <p:spPr>
          <a:xfrm>
            <a:off x="990600" y="2005572"/>
            <a:ext cx="5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通过设置</a:t>
            </a:r>
            <a:r>
              <a:rPr kumimoji="1" lang="en-US" altLang="zh-CN" sz="2400" dirty="0" err="1"/>
              <a:t>numactl</a:t>
            </a:r>
            <a:r>
              <a:rPr kumimoji="1" lang="zh-CN" altLang="en-US" sz="2400" dirty="0"/>
              <a:t>环境变量实现线程绑定</a:t>
            </a:r>
          </a:p>
        </p:txBody>
      </p:sp>
    </p:spTree>
    <p:extLst>
      <p:ext uri="{BB962C8B-B14F-4D97-AF65-F5344CB8AC3E}">
        <p14:creationId xmlns:p14="http://schemas.microsoft.com/office/powerpoint/2010/main" val="52209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BCAEB-1800-5543-A481-5AA26E8B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45" y="2525095"/>
            <a:ext cx="8916709" cy="2236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C431F1-234D-8C42-95F9-0A9F579A7A7F}"/>
              </a:ext>
            </a:extLst>
          </p:cNvPr>
          <p:cNvSpPr txBox="1"/>
          <p:nvPr/>
        </p:nvSpPr>
        <p:spPr>
          <a:xfrm>
            <a:off x="990600" y="1674961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机器配置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C1CE7-6525-8845-ACAC-DFB80AE52A51}"/>
              </a:ext>
            </a:extLst>
          </p:cNvPr>
          <p:cNvSpPr txBox="1"/>
          <p:nvPr/>
        </p:nvSpPr>
        <p:spPr>
          <a:xfrm>
            <a:off x="990600" y="5229242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每个核可以放置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个线程，最大</a:t>
            </a:r>
            <a:r>
              <a:rPr kumimoji="1" lang="en-US" altLang="zh-CN" sz="2400" dirty="0"/>
              <a:t>32</a:t>
            </a:r>
            <a:r>
              <a:rPr kumimoji="1" lang="zh-CN" altLang="en-US" sz="2400" dirty="0"/>
              <a:t>线程</a:t>
            </a:r>
          </a:p>
        </p:txBody>
      </p:sp>
    </p:spTree>
    <p:extLst>
      <p:ext uri="{BB962C8B-B14F-4D97-AF65-F5344CB8AC3E}">
        <p14:creationId xmlns:p14="http://schemas.microsoft.com/office/powerpoint/2010/main" val="55314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5958A-9C9F-BF4A-924E-C33CCA0A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研究背景与意义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ED0C9-73F9-EF45-AA6C-65655A24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主要问题描述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/>
              <a:t>1</a:t>
            </a:r>
            <a:r>
              <a:rPr kumimoji="1" lang="zh-CN" altLang="en-US" sz="2400" dirty="0"/>
              <a:t> 线程通信开销不均衡</a:t>
            </a:r>
            <a:r>
              <a:rPr kumimoji="1" lang="en-US" altLang="zh-CN" sz="2400" dirty="0"/>
              <a:t>[1]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=&gt; </a:t>
            </a:r>
            <a:r>
              <a:rPr kumimoji="1" lang="zh-CN" altLang="en-US" sz="2400" dirty="0"/>
              <a:t>过多的</a:t>
            </a:r>
            <a:r>
              <a:rPr kumimoji="1" lang="en-US" altLang="zh-CN" sz="2400" dirty="0"/>
              <a:t>remote access </a:t>
            </a:r>
            <a:r>
              <a:rPr kumimoji="1" lang="zh-CN" altLang="en-US" sz="2400" dirty="0"/>
              <a:t>导致访存延迟高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557FCDE-7C8A-F246-92B0-C8EE779E4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186511"/>
              </p:ext>
            </p:extLst>
          </p:nvPr>
        </p:nvGraphicFramePr>
        <p:xfrm>
          <a:off x="3208243" y="2825849"/>
          <a:ext cx="5775514" cy="288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9344133" imgH="4676747" progId="Visio.Drawing.15">
                  <p:embed/>
                </p:oleObj>
              </mc:Choice>
              <mc:Fallback>
                <p:oleObj name="Visio" r:id="rId3" imgW="9344133" imgH="4676747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946CBBF-EFE1-3C4C-91A4-D959E28BFC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243" y="2825849"/>
                        <a:ext cx="5775514" cy="28877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F636E55-72E4-3647-B203-02FA6D543327}"/>
              </a:ext>
            </a:extLst>
          </p:cNvPr>
          <p:cNvSpPr/>
          <p:nvPr/>
        </p:nvSpPr>
        <p:spPr>
          <a:xfrm>
            <a:off x="838200" y="6176963"/>
            <a:ext cx="910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</a:rPr>
              <a:t>[1]Diener M , Cruz E , Alves M , et al. Kernel-Based Thread and Data Mapping for Improved Memory Affinity[J]. IEEE Transactions on Parallel and Distributed Systems, 2015, 27(9): 1-1. </a:t>
            </a:r>
            <a:endParaRPr lang="en" altLang="zh-CN" sz="1400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EC1BE9-09A3-8343-9EAB-479EAF91696D}"/>
              </a:ext>
            </a:extLst>
          </p:cNvPr>
          <p:cNvSpPr txBox="1"/>
          <p:nvPr/>
        </p:nvSpPr>
        <p:spPr>
          <a:xfrm>
            <a:off x="1381898" y="5617710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过程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 跨节点通信发生</a:t>
            </a:r>
            <a:r>
              <a:rPr kumimoji="1" lang="en-US" altLang="zh-CN" sz="2400" dirty="0"/>
              <a:t>remote access</a:t>
            </a:r>
            <a:r>
              <a:rPr kumimoji="1" lang="zh-CN" altLang="en-US" sz="2400" dirty="0"/>
              <a:t>，开销最大</a:t>
            </a:r>
          </a:p>
        </p:txBody>
      </p:sp>
    </p:spTree>
    <p:extLst>
      <p:ext uri="{BB962C8B-B14F-4D97-AF65-F5344CB8AC3E}">
        <p14:creationId xmlns:p14="http://schemas.microsoft.com/office/powerpoint/2010/main" val="16976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2259C-DCA2-B14C-BA3D-13963DFA7DF1}"/>
              </a:ext>
            </a:extLst>
          </p:cNvPr>
          <p:cNvSpPr txBox="1"/>
          <p:nvPr/>
        </p:nvSpPr>
        <p:spPr>
          <a:xfrm>
            <a:off x="1185554" y="1885066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Rotor35-omp: </a:t>
            </a:r>
            <a:r>
              <a:rPr kumimoji="1" lang="zh-CN" altLang="en-US" sz="2400" dirty="0"/>
              <a:t>计算一个流道，单进程下多线程并行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F0DCFF-B2B9-BC49-A490-9109703D15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7" y="2538743"/>
            <a:ext cx="4517646" cy="29251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8F367B-5FD0-784A-9B5D-5B6807FF07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07" y="2444575"/>
            <a:ext cx="4615861" cy="30192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4B5363-2349-DD43-B84A-D17C36DAB754}"/>
              </a:ext>
            </a:extLst>
          </p:cNvPr>
          <p:cNvSpPr txBox="1"/>
          <p:nvPr/>
        </p:nvSpPr>
        <p:spPr>
          <a:xfrm>
            <a:off x="2536371" y="57214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运行时间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05B655-A4C4-EB47-8DB0-8B7B9D45DC45}"/>
              </a:ext>
            </a:extLst>
          </p:cNvPr>
          <p:cNvSpPr txBox="1"/>
          <p:nvPr/>
        </p:nvSpPr>
        <p:spPr>
          <a:xfrm>
            <a:off x="8179637" y="578495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30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2259C-DCA2-B14C-BA3D-13963DFA7DF1}"/>
              </a:ext>
            </a:extLst>
          </p:cNvPr>
          <p:cNvSpPr txBox="1"/>
          <p:nvPr/>
        </p:nvSpPr>
        <p:spPr>
          <a:xfrm>
            <a:off x="1299806" y="1885066"/>
            <a:ext cx="6969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NPB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FCF98-63A4-FE49-A21A-CD248343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92674"/>
            <a:ext cx="4757057" cy="3270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39F564-3564-594A-8777-A2183E9A90F9}"/>
              </a:ext>
            </a:extLst>
          </p:cNvPr>
          <p:cNvSpPr txBox="1"/>
          <p:nvPr/>
        </p:nvSpPr>
        <p:spPr>
          <a:xfrm>
            <a:off x="3080657" y="5909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运行时间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E91302-372C-1B4E-A486-C94A97DE7836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﻿￼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61E3486-A743-EF4A-BF50-4ECCD4A8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92" y="2485013"/>
            <a:ext cx="4757056" cy="32367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9D1BAB0-042E-6A49-9568-E22886112DE6}"/>
              </a:ext>
            </a:extLst>
          </p:cNvPr>
          <p:cNvSpPr txBox="1"/>
          <p:nvPr/>
        </p:nvSpPr>
        <p:spPr>
          <a:xfrm>
            <a:off x="8598120" y="594841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QPI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FC5030-2C5B-0C44-A87B-E0AEFE5296B4}"/>
              </a:ext>
            </a:extLst>
          </p:cNvPr>
          <p:cNvSpPr txBox="1"/>
          <p:nvPr/>
        </p:nvSpPr>
        <p:spPr>
          <a:xfrm>
            <a:off x="1524000" y="1554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48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5DD9-DCFF-D642-B5E4-769E9A924A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7A500C-11BA-ED42-841D-BD7B3493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043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A1FF8CC-9610-4047-9420-A0E82FBA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06" y="3168952"/>
            <a:ext cx="16169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5CE6FBA-5A39-1A4D-A3E3-7E5EBDF4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110" y="4001304"/>
            <a:ext cx="15886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D3A1B7E-0604-D145-A37A-6C57171DE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115" y="4037291"/>
            <a:ext cx="16422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2259C-DCA2-B14C-BA3D-13963DFA7DF1}"/>
              </a:ext>
            </a:extLst>
          </p:cNvPr>
          <p:cNvSpPr txBox="1"/>
          <p:nvPr/>
        </p:nvSpPr>
        <p:spPr>
          <a:xfrm>
            <a:off x="1299806" y="1885066"/>
            <a:ext cx="6969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NPB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39F564-3564-594A-8777-A2183E9A90F9}"/>
              </a:ext>
            </a:extLst>
          </p:cNvPr>
          <p:cNvSpPr txBox="1"/>
          <p:nvPr/>
        </p:nvSpPr>
        <p:spPr>
          <a:xfrm>
            <a:off x="2824609" y="59227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内存访问不平衡度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E91302-372C-1B4E-A486-C94A97DE7836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FC5030-2C5B-0C44-A87B-E0AEFE5296B4}"/>
              </a:ext>
            </a:extLst>
          </p:cNvPr>
          <p:cNvSpPr txBox="1"/>
          <p:nvPr/>
        </p:nvSpPr>
        <p:spPr>
          <a:xfrm>
            <a:off x="1524000" y="1554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422396-8939-4948-B407-BC6FC0A1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01" y="2294375"/>
            <a:ext cx="5105400" cy="3473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D9CF1-A246-9443-A9F3-40932B3A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97" y="2352148"/>
            <a:ext cx="4994611" cy="34160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2F758F-D37A-DC46-80D1-86128CAFC98A}"/>
              </a:ext>
            </a:extLst>
          </p:cNvPr>
          <p:cNvSpPr txBox="1"/>
          <p:nvPr/>
        </p:nvSpPr>
        <p:spPr>
          <a:xfrm>
            <a:off x="8599530" y="59515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平均内存延迟</a:t>
            </a:r>
          </a:p>
        </p:txBody>
      </p:sp>
    </p:spTree>
    <p:extLst>
      <p:ext uri="{BB962C8B-B14F-4D97-AF65-F5344CB8AC3E}">
        <p14:creationId xmlns:p14="http://schemas.microsoft.com/office/powerpoint/2010/main" val="50642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35247-AB0D-7049-B2F4-88CF76A1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主要问题描述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/>
              <a:t>2 </a:t>
            </a:r>
            <a:r>
              <a:rPr kumimoji="1" lang="zh-CN" altLang="en-US" sz="2400" dirty="0"/>
              <a:t>节点间内存带宽不均衡</a:t>
            </a:r>
            <a:r>
              <a:rPr kumimoji="1" lang="en-US" altLang="zh-CN" sz="2400" dirty="0"/>
              <a:t>[2]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=&gt; </a:t>
            </a:r>
            <a:r>
              <a:rPr kumimoji="1" lang="zh-CN" altLang="en-US" sz="2400" dirty="0"/>
              <a:t>某一节点带宽过大导致节点内延迟高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使用</a:t>
            </a:r>
            <a:r>
              <a:rPr kumimoji="1" lang="en-US" altLang="zh-CN" sz="2400" dirty="0"/>
              <a:t>Intel </a:t>
            </a:r>
            <a:r>
              <a:rPr lang="en" altLang="zh-CN" sz="2400" dirty="0"/>
              <a:t>memory latency checker </a:t>
            </a:r>
            <a:r>
              <a:rPr lang="zh-CN" altLang="en" sz="2400" dirty="0"/>
              <a:t>测试</a:t>
            </a:r>
            <a:r>
              <a:rPr lang="zh-CN" altLang="en-US" sz="2400" dirty="0"/>
              <a:t>内存带宽延迟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测试方案：对单个节点测试，选定节点内的一个核测试延迟，其他核进行内存读写操作，每一个时间段增加内存读写的数据流量</a:t>
            </a:r>
            <a:endParaRPr lang="en-US" altLang="zh-CN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2CAC9CA-7452-D942-8F3E-221D37604C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研究背景与意义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6832D2-A9BF-704B-9269-4D60C4FE3D25}"/>
              </a:ext>
            </a:extLst>
          </p:cNvPr>
          <p:cNvSpPr/>
          <p:nvPr/>
        </p:nvSpPr>
        <p:spPr>
          <a:xfrm>
            <a:off x="838200" y="5971143"/>
            <a:ext cx="11106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Bandwidth-Aware Page Placement in NUMA Systems.</a:t>
            </a:r>
            <a:b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Gureya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Neto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Karimi, J. Barreto, P.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Bhatotia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Quema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Rodrigues, P. Romano, and V.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Vlassov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34th IEEE International Parallel &amp; Distributed Processing Symposium (IPDPS), 2020. </a:t>
            </a:r>
          </a:p>
        </p:txBody>
      </p:sp>
    </p:spTree>
    <p:extLst>
      <p:ext uri="{BB962C8B-B14F-4D97-AF65-F5344CB8AC3E}">
        <p14:creationId xmlns:p14="http://schemas.microsoft.com/office/powerpoint/2010/main" val="267665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3A7044B-587B-9341-AAAC-299B79F121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研究背景与意义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A550E9-05F2-7146-8A95-DE794378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9414"/>
            <a:ext cx="4318000" cy="3062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4D5D8-6B75-B944-8626-AEF0698F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5927"/>
            <a:ext cx="4318000" cy="30622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51BD74-A8BF-124D-944E-923E0ABFE074}"/>
              </a:ext>
            </a:extLst>
          </p:cNvPr>
          <p:cNvSpPr txBox="1"/>
          <p:nvPr/>
        </p:nvSpPr>
        <p:spPr>
          <a:xfrm>
            <a:off x="990600" y="4648182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-c0 -k1-7,17-23 -j0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13424E-6178-7648-BB8F-976867DEAF8A}"/>
              </a:ext>
            </a:extLst>
          </p:cNvPr>
          <p:cNvSpPr txBox="1"/>
          <p:nvPr/>
        </p:nvSpPr>
        <p:spPr>
          <a:xfrm>
            <a:off x="6248400" y="4648182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-c8 -k9-15,25-31 -j1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B96D7E-CF02-C348-8076-CA1E09039787}"/>
              </a:ext>
            </a:extLst>
          </p:cNvPr>
          <p:cNvSpPr/>
          <p:nvPr/>
        </p:nvSpPr>
        <p:spPr>
          <a:xfrm>
            <a:off x="990600" y="5151669"/>
            <a:ext cx="97950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/>
              <a:t>随着节点内存带宽增加（访存的数据流量），节点内存延迟增加。</a:t>
            </a:r>
            <a:endParaRPr kumimoji="1" lang="en-US" altLang="zh-CN" sz="2400" dirty="0"/>
          </a:p>
          <a:p>
            <a:r>
              <a:rPr kumimoji="1" lang="zh-CN" altLang="en-US" sz="2400" dirty="0"/>
              <a:t>特别地，当节点内存带宽超过其硬件上的最大带宽，延迟会急剧升高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lang="zh-CN" altLang="zh-CN" sz="2400" dirty="0">
                <a:solidFill>
                  <a:srgbClr val="FF0000"/>
                </a:solidFill>
                <a:latin typeface="Devanagari MT" panose="02000500020000000000" pitchFamily="2" charset="0"/>
                <a:ea typeface="SimSun" panose="02010600030101010101" pitchFamily="2" charset="-122"/>
                <a:cs typeface="Devanagari MT" panose="02000500020000000000" pitchFamily="2" charset="0"/>
              </a:rPr>
              <a:t>这种现象是由于节点间内存带宽不均衡</a:t>
            </a:r>
            <a:r>
              <a:rPr lang="zh-CN" altLang="en-US" sz="2400" dirty="0">
                <a:solidFill>
                  <a:srgbClr val="FF0000"/>
                </a:solidFill>
                <a:latin typeface="Devanagari MT" panose="02000500020000000000" pitchFamily="2" charset="0"/>
                <a:ea typeface="SimSun" panose="02010600030101010101" pitchFamily="2" charset="-122"/>
                <a:cs typeface="Devanagari MT" panose="02000500020000000000" pitchFamily="2" charset="0"/>
              </a:rPr>
              <a:t>导致的，称之为内存拥塞问题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6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7D3FD8-8818-FD46-A4FB-C3E878478DE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整体映射机制设计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B23BA2-715E-3042-BB17-F86EFDB8F1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39" y="44950"/>
            <a:ext cx="5093695" cy="65873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9C43B7-2487-274B-9CA5-6B4BF99B0980}"/>
              </a:ext>
            </a:extLst>
          </p:cNvPr>
          <p:cNvSpPr txBox="1"/>
          <p:nvPr/>
        </p:nvSpPr>
        <p:spPr>
          <a:xfrm>
            <a:off x="990600" y="218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硬件信息检测模块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7DB800-0F51-1F44-8BD8-7275AAE5C8DF}"/>
              </a:ext>
            </a:extLst>
          </p:cNvPr>
          <p:cNvSpPr txBox="1"/>
          <p:nvPr/>
        </p:nvSpPr>
        <p:spPr>
          <a:xfrm>
            <a:off x="990600" y="314382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访存检测模块：</a:t>
            </a:r>
            <a:endParaRPr kumimoji="1" lang="en-US" altLang="zh-CN" sz="2400" dirty="0"/>
          </a:p>
          <a:p>
            <a:r>
              <a:rPr kumimoji="1" lang="zh-CN" altLang="en-US" sz="2400" dirty="0"/>
              <a:t>通信量矩阵、访存负载向量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9BD62-D1E4-1048-B336-B93636106ACF}"/>
              </a:ext>
            </a:extLst>
          </p:cNvPr>
          <p:cNvSpPr txBox="1"/>
          <p:nvPr/>
        </p:nvSpPr>
        <p:spPr>
          <a:xfrm>
            <a:off x="990600" y="445172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计算映射模块</a:t>
            </a:r>
            <a:endParaRPr kumimoji="1"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6513F-0A85-914C-B785-9BE020DCEBEF}"/>
              </a:ext>
            </a:extLst>
          </p:cNvPr>
          <p:cNvSpPr txBox="1"/>
          <p:nvPr/>
        </p:nvSpPr>
        <p:spPr>
          <a:xfrm>
            <a:off x="990600" y="562832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执行映射模块</a:t>
            </a:r>
            <a:endParaRPr kumimoji="1" lang="en-US" altLang="zh-CN" sz="2400" dirty="0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38E56C49-8A72-9A49-9FF7-D20590004607}"/>
              </a:ext>
            </a:extLst>
          </p:cNvPr>
          <p:cNvSpPr/>
          <p:nvPr/>
        </p:nvSpPr>
        <p:spPr>
          <a:xfrm>
            <a:off x="2006262" y="4072270"/>
            <a:ext cx="215943" cy="372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60615922-3550-724A-B891-D1F5D60E9FDA}"/>
              </a:ext>
            </a:extLst>
          </p:cNvPr>
          <p:cNvSpPr/>
          <p:nvPr/>
        </p:nvSpPr>
        <p:spPr>
          <a:xfrm>
            <a:off x="2006261" y="5081131"/>
            <a:ext cx="215943" cy="372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8F39F-C030-B64F-8C30-648657E916F2}"/>
              </a:ext>
            </a:extLst>
          </p:cNvPr>
          <p:cNvSpPr txBox="1"/>
          <p:nvPr/>
        </p:nvSpPr>
        <p:spPr>
          <a:xfrm>
            <a:off x="3931774" y="2710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并行执行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7AA32E4-F51F-2B4B-8D0F-37B90776FE5A}"/>
              </a:ext>
            </a:extLst>
          </p:cNvPr>
          <p:cNvSpPr/>
          <p:nvPr/>
        </p:nvSpPr>
        <p:spPr>
          <a:xfrm>
            <a:off x="3691178" y="2341092"/>
            <a:ext cx="276446" cy="11004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13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访存检测模块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08FD49-B013-3140-8C63-9C75BCE015D8}"/>
              </a:ext>
            </a:extLst>
          </p:cNvPr>
          <p:cNvSpPr txBox="1"/>
          <p:nvPr/>
        </p:nvSpPr>
        <p:spPr>
          <a:xfrm>
            <a:off x="804317" y="343099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线程间通信量检测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AFB1E1A3-846C-BD4F-8F58-1706849637AC}"/>
              </a:ext>
            </a:extLst>
          </p:cNvPr>
          <p:cNvSpPr/>
          <p:nvPr/>
        </p:nvSpPr>
        <p:spPr>
          <a:xfrm>
            <a:off x="3552418" y="2534775"/>
            <a:ext cx="871869" cy="22541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0CC046-1D9E-FD43-BB78-3E0AEF82B2B7}"/>
              </a:ext>
            </a:extLst>
          </p:cNvPr>
          <p:cNvSpPr txBox="1"/>
          <p:nvPr/>
        </p:nvSpPr>
        <p:spPr>
          <a:xfrm>
            <a:off x="4424287" y="2359636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线程通信：</a:t>
            </a:r>
            <a:r>
              <a:rPr lang="zh-CN" altLang="zh-CN" dirty="0"/>
              <a:t>两个线程</a:t>
            </a:r>
            <a:r>
              <a:rPr lang="zh-CN" altLang="en-US" dirty="0"/>
              <a:t>依次读写</a:t>
            </a:r>
            <a:r>
              <a:rPr lang="zh-CN" altLang="zh-CN" dirty="0"/>
              <a:t>同一缓存行，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    </a:t>
            </a:r>
            <a:r>
              <a:rPr lang="zh-CN" altLang="zh-CN" dirty="0"/>
              <a:t>便称这两个线程发生了一次通信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2A6F1C-43A9-7748-BAA0-2235DBC10B2B}"/>
              </a:ext>
            </a:extLst>
          </p:cNvPr>
          <p:cNvSpPr txBox="1"/>
          <p:nvPr/>
        </p:nvSpPr>
        <p:spPr>
          <a:xfrm>
            <a:off x="4424287" y="4517622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</a:t>
            </a:r>
            <a:r>
              <a:rPr kumimoji="1" lang="en-US" altLang="zh-CN" dirty="0" err="1"/>
              <a:t>CommDetective</a:t>
            </a:r>
            <a:r>
              <a:rPr kumimoji="1" lang="en-US" altLang="zh-CN" dirty="0"/>
              <a:t>[3]</a:t>
            </a:r>
            <a:r>
              <a:rPr kumimoji="1" lang="zh-CN" altLang="en-US" dirty="0"/>
              <a:t> 框架，使用</a:t>
            </a:r>
            <a:r>
              <a:rPr kumimoji="1" lang="en-US" altLang="zh-CN" dirty="0"/>
              <a:t>perf</a:t>
            </a:r>
            <a:r>
              <a:rPr kumimoji="1" lang="zh-CN" altLang="en-US" dirty="0"/>
              <a:t>进行访存检测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D6761E-2F92-D745-B689-E80544510E48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[3]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357214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访存检测模块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08FD49-B013-3140-8C63-9C75BCE015D8}"/>
              </a:ext>
            </a:extLst>
          </p:cNvPr>
          <p:cNvSpPr txBox="1"/>
          <p:nvPr/>
        </p:nvSpPr>
        <p:spPr>
          <a:xfrm>
            <a:off x="990600" y="184840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线程间通信量检测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D6761E-2F92-D745-B689-E80544510E48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[3]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7C7D04-24B2-B04F-8DF2-D78FF6C6C5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19" y="2514217"/>
            <a:ext cx="5058890" cy="26138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FB5B1C-8A5E-3547-876F-B97BF56CB9E0}"/>
              </a:ext>
            </a:extLst>
          </p:cNvPr>
          <p:cNvSpPr txBox="1"/>
          <p:nvPr/>
        </p:nvSpPr>
        <p:spPr>
          <a:xfrm>
            <a:off x="8726679" y="525263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通信检测示意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BA4F4A-65A6-9B4D-BFE5-EC5AFD12D445}"/>
              </a:ext>
            </a:extLst>
          </p:cNvPr>
          <p:cNvSpPr txBox="1"/>
          <p:nvPr/>
        </p:nvSpPr>
        <p:spPr>
          <a:xfrm>
            <a:off x="937134" y="2851666"/>
            <a:ext cx="5158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使用</a:t>
            </a:r>
            <a:r>
              <a:rPr kumimoji="1" lang="en-US" altLang="zh-CN" sz="2400" dirty="0"/>
              <a:t>Perf</a:t>
            </a:r>
            <a:r>
              <a:rPr kumimoji="1" lang="zh-CN" altLang="en-US" sz="2400" dirty="0"/>
              <a:t>检测访存事件：</a:t>
            </a:r>
            <a:endParaRPr kumimoji="1" lang="en-US" altLang="zh-CN" sz="2400" dirty="0"/>
          </a:p>
          <a:p>
            <a:r>
              <a:rPr kumimoji="1" lang="en-US" altLang="zh-CN" sz="2400" dirty="0"/>
              <a:t>PMU(</a:t>
            </a:r>
            <a:r>
              <a:rPr lang="en-US" altLang="zh-CN" sz="2400" dirty="0"/>
              <a:t>Performance Monitor Unit)</a:t>
            </a:r>
            <a:r>
              <a:rPr lang="zh-CN" altLang="en-US" sz="2400" dirty="0"/>
              <a:t> </a:t>
            </a:r>
            <a:r>
              <a:rPr kumimoji="1" lang="zh-CN" altLang="en-US" sz="2400" dirty="0"/>
              <a:t>通过中断来对访存事件采样计数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perf_evevt_open</a:t>
            </a:r>
            <a:r>
              <a:rPr kumimoji="1" lang="zh-CN" altLang="en-US" sz="2400" dirty="0"/>
              <a:t>函数可以获取</a:t>
            </a:r>
            <a:r>
              <a:rPr kumimoji="1" lang="en-US" altLang="zh-CN" sz="2400" dirty="0"/>
              <a:t>PMU</a:t>
            </a:r>
            <a:r>
              <a:rPr kumimoji="1" lang="zh-CN" altLang="en-US" sz="2400" dirty="0"/>
              <a:t>中断时产生的访存事件记录</a:t>
            </a:r>
          </a:p>
        </p:txBody>
      </p:sp>
    </p:spTree>
    <p:extLst>
      <p:ext uri="{BB962C8B-B14F-4D97-AF65-F5344CB8AC3E}">
        <p14:creationId xmlns:p14="http://schemas.microsoft.com/office/powerpoint/2010/main" val="366949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dirty="0">
                <a:solidFill>
                  <a:srgbClr val="FF0000"/>
                </a:solidFill>
              </a:rPr>
              <a:t>访存检测模块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08FD49-B013-3140-8C63-9C75BCE015D8}"/>
              </a:ext>
            </a:extLst>
          </p:cNvPr>
          <p:cNvSpPr txBox="1"/>
          <p:nvPr/>
        </p:nvSpPr>
        <p:spPr>
          <a:xfrm>
            <a:off x="990600" y="18430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线程访存负载检测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90B3EC-AEA7-5945-8055-BD8489AA55FD}"/>
              </a:ext>
            </a:extLst>
          </p:cNvPr>
          <p:cNvSpPr txBox="1"/>
          <p:nvPr/>
        </p:nvSpPr>
        <p:spPr>
          <a:xfrm>
            <a:off x="990600" y="2929833"/>
            <a:ext cx="6697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线程访存负载代表该线程访问内存的频数。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程序运行过程中，不同线程对内存的访问次数也不同，若将内存访存次数多的线程放置在一个节点，该节点内存负载过高，访问延迟过大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5993A8-C60D-874C-9BA1-F9802925C4E7}"/>
              </a:ext>
            </a:extLst>
          </p:cNvPr>
          <p:cNvSpPr txBox="1"/>
          <p:nvPr/>
        </p:nvSpPr>
        <p:spPr>
          <a:xfrm>
            <a:off x="990600" y="5414272"/>
            <a:ext cx="728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检测最终得到一个访存负载向量，表示各线程的负载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495A23-C3ED-9343-A79D-CDFEA6122B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2" y="692118"/>
            <a:ext cx="3264276" cy="56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DBF8F1-EC86-9145-A7C3-52AC765606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>
                <a:solidFill>
                  <a:srgbClr val="FF0000"/>
                </a:solidFill>
              </a:rPr>
              <a:t>访存检测模块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8E30F62-C19F-6F45-B759-FF1E3F9EBF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0" y="1733232"/>
            <a:ext cx="3818468" cy="23056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2090C5-427F-0C40-A801-7AC7A3F422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01" y="1737283"/>
            <a:ext cx="3788499" cy="23015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500CA2A-D564-D848-BF4B-DB026B325EA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7" y="4038879"/>
            <a:ext cx="3899814" cy="23015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772072-8609-3247-BE09-B3BBB2A4C30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00" y="4038879"/>
            <a:ext cx="3788499" cy="24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848</Words>
  <Application>Microsoft Macintosh PowerPoint</Application>
  <PresentationFormat>宽屏</PresentationFormat>
  <Paragraphs>93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Arial</vt:lpstr>
      <vt:lpstr>Devanagari MT</vt:lpstr>
      <vt:lpstr>Times New Roman</vt:lpstr>
      <vt:lpstr>Office 主题​​</vt:lpstr>
      <vt:lpstr>Visio</vt:lpstr>
      <vt:lpstr>Equation.DSMT4</vt:lpstr>
      <vt:lpstr>工作汇报</vt:lpstr>
      <vt:lpstr>研究背景与意义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钰鑫 张</dc:creator>
  <cp:lastModifiedBy>钰鑫 张</cp:lastModifiedBy>
  <cp:revision>16</cp:revision>
  <dcterms:created xsi:type="dcterms:W3CDTF">2021-04-01T12:38:06Z</dcterms:created>
  <dcterms:modified xsi:type="dcterms:W3CDTF">2021-04-01T21:18:58Z</dcterms:modified>
</cp:coreProperties>
</file>